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9" r:id="rId3"/>
    <p:sldId id="257" r:id="rId4"/>
    <p:sldId id="258" r:id="rId5"/>
    <p:sldId id="262" r:id="rId6"/>
    <p:sldId id="259" r:id="rId7"/>
    <p:sldId id="260" r:id="rId8"/>
    <p:sldId id="264" r:id="rId9"/>
    <p:sldId id="265" r:id="rId10"/>
    <p:sldId id="266" r:id="rId11"/>
    <p:sldId id="270" r:id="rId12"/>
    <p:sldId id="272" r:id="rId13"/>
    <p:sldId id="267" r:id="rId14"/>
    <p:sldId id="268" r:id="rId15"/>
    <p:sldId id="271" r:id="rId16"/>
    <p:sldId id="261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8683570-151C-CF46-AB5D-2CD0E6348132}">
          <p14:sldIdLst>
            <p14:sldId id="256"/>
          </p14:sldIdLst>
        </p14:section>
        <p14:section name="Broader Idea" id="{90AA5F8F-3EE2-D249-9408-3864D24CCC69}">
          <p14:sldIdLst>
            <p14:sldId id="269"/>
            <p14:sldId id="257"/>
            <p14:sldId id="258"/>
            <p14:sldId id="262"/>
            <p14:sldId id="259"/>
            <p14:sldId id="260"/>
          </p14:sldIdLst>
        </p14:section>
        <p14:section name="Case Study 1" id="{697A68BE-EBE0-1549-A8F9-CB11AEC611FD}">
          <p14:sldIdLst>
            <p14:sldId id="264"/>
            <p14:sldId id="265"/>
            <p14:sldId id="266"/>
            <p14:sldId id="270"/>
            <p14:sldId id="272"/>
            <p14:sldId id="267"/>
            <p14:sldId id="268"/>
            <p14:sldId id="271"/>
          </p14:sldIdLst>
        </p14:section>
        <p14:section name="Remaining project" id="{3D266AA6-A92A-1B47-AB51-6D71D4E2D5C7}">
          <p14:sldIdLst>
            <p14:sldId id="26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72"/>
  </p:normalViewPr>
  <p:slideViewPr>
    <p:cSldViewPr snapToGrid="0">
      <p:cViewPr varScale="1">
        <p:scale>
          <a:sx n="108" d="100"/>
          <a:sy n="108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tiff>
</file>

<file path=ppt/media/image2.jpe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4D17D6-A7AF-0D49-9BA7-E138E43568BB}" type="datetimeFigureOut">
              <a:rPr lang="en-US" smtClean="0"/>
              <a:t>9/8/24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4AE9E1-B683-4443-A9FC-9A0269E4D6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0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buSzPts val="1200"/>
              <a:buFont typeface="+mj-lt"/>
              <a:buAutoNum type="arabicPeriod"/>
            </a:pPr>
            <a:r>
              <a:rPr lang="en-US" dirty="0"/>
              <a:t>Image source: https://</a:t>
            </a:r>
            <a:r>
              <a:rPr lang="en-US" dirty="0" err="1"/>
              <a:t>www.thenewhumanitarian.org</a:t>
            </a:r>
            <a:r>
              <a:rPr lang="en-US" dirty="0"/>
              <a:t>/photo-feature/2019/07/22/Bangladesh-flood-health-risks</a:t>
            </a:r>
          </a:p>
          <a:p>
            <a:pPr marL="342900" lvl="0" indent="-342900" algn="just">
              <a:buSzPts val="1200"/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55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change the fig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29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Feni</a:t>
            </a:r>
            <a:r>
              <a:rPr lang="en-US" dirty="0"/>
              <a:t> ++ replace background GIS map, add a Warehouse location </a:t>
            </a:r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nsds.bbs.gov.bd</a:t>
            </a:r>
            <a:r>
              <a:rPr lang="en-US" dirty="0"/>
              <a:t>/storage/files/1/Publications/</a:t>
            </a:r>
            <a:r>
              <a:rPr lang="en-US" dirty="0" err="1"/>
              <a:t>PHCensus</a:t>
            </a:r>
            <a:r>
              <a:rPr lang="en-US" dirty="0"/>
              <a:t>/</a:t>
            </a:r>
            <a:r>
              <a:rPr lang="en-US" dirty="0" err="1"/>
              <a:t>Chattaogram</a:t>
            </a:r>
            <a:r>
              <a:rPr lang="en-US" dirty="0"/>
              <a:t>/District%20Report%20Feni.pdf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72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minimal optimized supply chain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9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Run the optimization model every time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26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C6CD0-85B0-DAC7-80B3-B1DBCCF47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99021-BEE1-EDD5-D564-39314A0B80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7CB21-777F-BF9D-8164-0E0C76158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C8965-BB06-3A4B-9E1E-60565EF677C8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59394-6D3C-8E75-DBD5-E66FEC9B9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20088-6819-FFCF-B04E-AC5CB8EF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38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AF8C9-7824-10D7-BF19-55B2CDF43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16C2D-0961-E278-D246-5AF2B03ED7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70A6B-D079-E7B3-7864-9D8D6E58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695BF-3353-5E4B-B0AD-9CD7BE4FED21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658CF-D530-3F15-5992-0300BC430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552E1-93DE-BD0E-6F8F-2303BBCFA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30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60965C-7082-B4BC-837F-CDCAE0396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27424-65FA-065E-9377-FFBB544B8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11997-978E-1185-1C0B-695B2C15E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B34B8-6F1B-9E4C-8324-2576ED3ACCB0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E6EF4-9B3D-4E7C-1DCB-324BE1537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25CDB-A0A6-3F81-EE78-D2E2BB7B2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48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CA0F7-D4A5-9018-519D-99BFF0DF8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C0565-A28D-277A-CAA5-1626F30DB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967E5-D00D-FE26-86A0-E511B4150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3F6E-5198-1E48-9B17-63355972A263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67B38-E69D-C911-E2C1-FF865693A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619E5-CEEF-85AE-0054-F42C8DBA4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59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5067A-6A6A-0DD5-5ABF-A77167EC4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39E89-BE44-F753-8507-9F40A81E9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7E5F3-9D54-63C9-85E1-5E4C9E881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364A4-7BEE-C64F-9AD2-1391DF4BE2F0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BBF2F-0C3E-638C-0253-46356BC0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508E9-97E5-C7E2-519F-75DC19901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06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6A7C7-6426-5746-90B4-323BDFF75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32D0A-EE8B-21E9-85A5-C943954674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183EAD-656A-031E-4097-A13C78476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578EAF-39AF-6E19-7946-495CBEEA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D917F-C256-9E4C-8E17-B15799ADC855}" type="datetime1">
              <a:rPr lang="en-CA" smtClean="0"/>
              <a:t>2024-09-08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098EE-865A-374A-886A-7B3ADFA51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72CAC-62DB-5040-874F-00D650354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42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3E70-B1D8-C168-BB22-147E3A8ED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71330-A1C3-D2BD-B3D5-F04C9A2C8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C4D3AE-881B-FD27-3107-4DFF4C2AD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DE60F5-4767-1F93-E6CE-CC290B175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07FCD-7EAA-9F05-FC65-8AF3051D64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6142DA-9D63-1688-1FC8-539B9D3CE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81C0A-73C5-164D-97B6-6FFAA9102BA4}" type="datetime1">
              <a:rPr lang="en-CA" smtClean="0"/>
              <a:t>2024-09-08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8DED00-70B7-F88A-3FE7-24DB05F3D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267341-8844-6725-F98A-E8EC48F33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1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962E8-F465-FFD5-CAE0-ED68D79A3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B03EDF-C821-F498-FE9A-19BA453D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F62E5-D7E0-DB46-9FA9-34BD6FE5492C}" type="datetime1">
              <a:rPr lang="en-CA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17D4B6-1BAC-BD3E-28F1-3E694ED7E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E4EADC-CC15-1710-4F8C-3F0302E18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36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8D57E5-820F-1A4A-BCEC-FAC7C8C8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88B4D-0AAC-ED43-B170-E5B66B9DE23E}" type="datetime1">
              <a:rPr lang="en-CA" smtClean="0"/>
              <a:t>2024-09-08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6531F5-5E0F-69CC-CA15-30A84A42A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CF4AE-B598-4FB2-5728-8F79861D9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194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80A1-F2E8-B8CF-3F3C-B380D2B62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B293A-BE30-7C2A-D8A8-5EBF3679C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EB2DD-E9C6-C191-7A79-8E5C07ACBF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4FF92-AFB4-64F3-6BB7-D4184BA19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656DE-FB24-F149-96B0-0308CAC2DF66}" type="datetime1">
              <a:rPr lang="en-CA" smtClean="0"/>
              <a:t>2024-09-08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2C7BD-5F1D-FA97-7DD7-BD7F2823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964C6-76C4-3630-6F5B-92F19AD96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97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3DDA-D348-71DE-2DCF-2BA91F0E2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32512-1C9F-C2F7-F03B-BE1A15248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ECD7CE-898E-1BB0-F0D3-EFCD86C677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81ECA-16C1-B2F8-7266-046F09E73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B15C2-C95D-F947-9C8F-D9DC4B866A2D}" type="datetime1">
              <a:rPr lang="en-CA" smtClean="0"/>
              <a:t>2024-09-08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DF735-FDC0-EF37-22A2-4D62F65D7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4A0F7F-F846-F87D-E656-E0DCDC541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46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2FB6FA-DD87-E94F-32CB-78B60B021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7756F-D5C3-702A-2AC3-B5D8834AB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D7390-01A3-E398-2C9B-672546EDE0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3F076-23ED-4745-962E-FFB160C0A647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04C96-3078-E8B5-98FC-648FE6A0A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6D871-BEE7-914A-C249-08F07CBF74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70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C300A8ED-285F-910B-0E7C-D717FE194C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09" r="790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99DB19-A7ED-741E-A7E0-412C53E5E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2"/>
            <a:ext cx="10732326" cy="3116843"/>
          </a:xfrm>
        </p:spPr>
        <p:txBody>
          <a:bodyPr anchor="b">
            <a:normAutofit/>
          </a:bodyPr>
          <a:lstStyle/>
          <a:p>
            <a:pPr algn="l"/>
            <a:r>
              <a:rPr lang="en-US" sz="2200" b="1" dirty="0">
                <a:solidFill>
                  <a:schemeClr val="bg1"/>
                </a:solidFill>
              </a:rPr>
              <a:t>Large-Scale Optimization of Last-Mile Drone Delivery Network: Column Generation to Solve a VRP-D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CA" sz="3300" b="1" dirty="0">
                <a:solidFill>
                  <a:schemeClr val="bg1"/>
                </a:solidFill>
              </a:rPr>
              <a:t>Optimizing emergency responses: developing operations research tools for Flood response in Bangladesh</a:t>
            </a:r>
            <a:r>
              <a:rPr lang="en-US" sz="3300" b="1"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A3EDD-26C3-B8A2-9AFD-E62FA47E1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Date: Sep 02, 2024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2094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Cyclone shelter centers geolocation</a:t>
            </a:r>
          </a:p>
          <a:p>
            <a:r>
              <a:rPr lang="en-US" dirty="0">
                <a:solidFill>
                  <a:srgbClr val="0432FF"/>
                </a:solidFill>
              </a:rPr>
              <a:t>Road networks in Bangladesh</a:t>
            </a:r>
          </a:p>
          <a:p>
            <a:r>
              <a:rPr lang="en-US" dirty="0"/>
              <a:t>GIS map of each districts</a:t>
            </a:r>
          </a:p>
          <a:p>
            <a:r>
              <a:rPr lang="en-US" dirty="0">
                <a:solidFill>
                  <a:srgbClr val="7030A0"/>
                </a:solidFill>
              </a:rPr>
              <a:t>Population in each district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Warehouse</a:t>
            </a:r>
            <a:r>
              <a:rPr lang="en-US" dirty="0"/>
              <a:t>: need to assume</a:t>
            </a:r>
          </a:p>
          <a:p>
            <a:r>
              <a:rPr lang="en-US" b="1" dirty="0"/>
              <a:t>Shelters</a:t>
            </a:r>
            <a:r>
              <a:rPr lang="en-US" dirty="0"/>
              <a:t>: capacity, geo-location</a:t>
            </a:r>
          </a:p>
          <a:p>
            <a:r>
              <a:rPr lang="en-US" b="1" dirty="0">
                <a:solidFill>
                  <a:srgbClr val="0432FF"/>
                </a:solidFill>
              </a:rPr>
              <a:t>Road network</a:t>
            </a:r>
            <a:r>
              <a:rPr lang="en-US" dirty="0">
                <a:solidFill>
                  <a:srgbClr val="0432FF"/>
                </a:solidFill>
              </a:rPr>
              <a:t>: national&amp; regional highway, other roads, disrupted (can we get flood elevation or other info++ </a:t>
            </a:r>
            <a:r>
              <a:rPr lang="en-US" dirty="0">
                <a:solidFill>
                  <a:srgbClr val="FF0000"/>
                </a:solidFill>
              </a:rPr>
              <a:t>Riad</a:t>
            </a:r>
            <a:r>
              <a:rPr lang="en-US" dirty="0">
                <a:solidFill>
                  <a:srgbClr val="0432FF"/>
                </a:solidFill>
              </a:rPr>
              <a:t>)</a:t>
            </a:r>
          </a:p>
          <a:p>
            <a:r>
              <a:rPr lang="en-US" b="1" dirty="0"/>
              <a:t>Demand</a:t>
            </a:r>
            <a:r>
              <a:rPr lang="en-US" dirty="0"/>
              <a:t>: </a:t>
            </a:r>
            <a:r>
              <a:rPr lang="en-US" dirty="0">
                <a:solidFill>
                  <a:srgbClr val="7030A0"/>
                </a:solidFill>
              </a:rPr>
              <a:t>resource needed</a:t>
            </a:r>
            <a:r>
              <a:rPr lang="en-US" dirty="0"/>
              <a:t>, Location of people </a:t>
            </a:r>
          </a:p>
          <a:p>
            <a:r>
              <a:rPr lang="en-US" b="1" dirty="0"/>
              <a:t>Resource/relief</a:t>
            </a:r>
            <a:r>
              <a:rPr lang="en-US" dirty="0"/>
              <a:t>: Quantity and warehouse location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673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61E6A6-1A04-48FB-402E-6D1E3EE24A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644525"/>
            <a:ext cx="6413500" cy="64135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2EE85A-7F78-8CF0-3D26-E4ABE5168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357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68A57-2E52-554A-3A30-6F3F1083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94E84-B59F-6F5E-6D63-6D48DB8FB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11</a:t>
            </a:fld>
            <a:endParaRPr lang="en-US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A51DD88C-2EB0-6DB1-ED97-D403F34001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800" y="13652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802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B047B-E16B-1BAD-44D4-FC87298C1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Feni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5F51A-9B2B-1079-6D16-525A43764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35767" cy="4351338"/>
          </a:xfrm>
        </p:spPr>
        <p:txBody>
          <a:bodyPr>
            <a:normAutofit/>
          </a:bodyPr>
          <a:lstStyle/>
          <a:p>
            <a:r>
              <a:rPr lang="en-US" sz="2200" dirty="0"/>
              <a:t>Total population in </a:t>
            </a:r>
            <a:r>
              <a:rPr lang="en-US" sz="2200" dirty="0" err="1"/>
              <a:t>Feni</a:t>
            </a:r>
            <a:r>
              <a:rPr lang="en-US" sz="2200" dirty="0"/>
              <a:t> 1.6M</a:t>
            </a:r>
          </a:p>
          <a:p>
            <a:r>
              <a:rPr lang="en-US" sz="2200" dirty="0" err="1"/>
              <a:t>Sonagachi</a:t>
            </a:r>
            <a:r>
              <a:rPr lang="en-US" sz="2200" dirty="0"/>
              <a:t> (where most shelters are) 0.39M population</a:t>
            </a:r>
          </a:p>
          <a:p>
            <a:r>
              <a:rPr lang="en-US" sz="2200" dirty="0"/>
              <a:t>0.6M in </a:t>
            </a:r>
            <a:r>
              <a:rPr lang="en-US" sz="2200" dirty="0" err="1"/>
              <a:t>Feni</a:t>
            </a:r>
            <a:r>
              <a:rPr lang="en-US" sz="2200" dirty="0"/>
              <a:t> </a:t>
            </a:r>
            <a:r>
              <a:rPr lang="en-US" sz="2200" dirty="0" err="1"/>
              <a:t>Sadar</a:t>
            </a:r>
            <a:r>
              <a:rPr lang="en-US" sz="2200" dirty="0"/>
              <a:t> (small central region)</a:t>
            </a:r>
          </a:p>
          <a:p>
            <a:endParaRPr lang="en-US" sz="2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E4F8C-ED72-0425-77A3-E6759FFF38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9DEA7-A6BE-132E-325F-B143F27F5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9EC91-DA1C-A4A7-4A4C-010A7606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5AE6F1-62A0-D296-82B7-CE4E9A9FBF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383" t="28998" r="22925" b="4076"/>
          <a:stretch/>
        </p:blipFill>
        <p:spPr>
          <a:xfrm>
            <a:off x="4682269" y="525783"/>
            <a:ext cx="3335766" cy="565118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CBCC4BA-4BDE-1BFA-EFCF-91227D3A7595}"/>
              </a:ext>
            </a:extLst>
          </p:cNvPr>
          <p:cNvGrpSpPr/>
          <p:nvPr/>
        </p:nvGrpSpPr>
        <p:grpSpPr>
          <a:xfrm>
            <a:off x="5959736" y="525783"/>
            <a:ext cx="5786518" cy="3207121"/>
            <a:chOff x="5959736" y="525783"/>
            <a:chExt cx="5786518" cy="320712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28F0EE0-3246-2430-0D7D-E7108002BC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9256"/>
            <a:stretch/>
          </p:blipFill>
          <p:spPr>
            <a:xfrm>
              <a:off x="8827545" y="525784"/>
              <a:ext cx="2918709" cy="2454084"/>
            </a:xfrm>
            <a:prstGeom prst="rect">
              <a:avLst/>
            </a:prstGeom>
          </p:spPr>
        </p:pic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B83A5AE6-0024-93EC-AEB2-78082BFAF39F}"/>
                </a:ext>
              </a:extLst>
            </p:cNvPr>
            <p:cNvSpPr/>
            <p:nvPr/>
          </p:nvSpPr>
          <p:spPr>
            <a:xfrm>
              <a:off x="5959736" y="3151188"/>
              <a:ext cx="591671" cy="581716"/>
            </a:xfrm>
            <a:prstGeom prst="fram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BBB0213-DFB6-C5C4-8A66-DA02FA4A476F}"/>
                </a:ext>
              </a:extLst>
            </p:cNvPr>
            <p:cNvSpPr/>
            <p:nvPr/>
          </p:nvSpPr>
          <p:spPr>
            <a:xfrm>
              <a:off x="8827545" y="525783"/>
              <a:ext cx="2918709" cy="2454085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2E079CA-4429-8027-A89E-95B1B96AAE12}"/>
                </a:ext>
              </a:extLst>
            </p:cNvPr>
            <p:cNvCxnSpPr/>
            <p:nvPr/>
          </p:nvCxnSpPr>
          <p:spPr>
            <a:xfrm flipV="1">
              <a:off x="6551407" y="525783"/>
              <a:ext cx="2276138" cy="2633472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8BDDC13-D80E-B40F-83AD-B4247E13DD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1407" y="2979868"/>
              <a:ext cx="2276138" cy="71887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AB0257DA-6ADA-7970-4F2D-D02952584EDA}"/>
              </a:ext>
            </a:extLst>
          </p:cNvPr>
          <p:cNvSpPr/>
          <p:nvPr/>
        </p:nvSpPr>
        <p:spPr>
          <a:xfrm>
            <a:off x="5607628" y="4619755"/>
            <a:ext cx="1298781" cy="118900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6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49854"/>
          </a:xfrm>
        </p:spPr>
        <p:txBody>
          <a:bodyPr/>
          <a:lstStyle/>
          <a:p>
            <a:r>
              <a:rPr lang="en-US" dirty="0"/>
              <a:t>Optimization model (VRP’s variant)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6377" y="1029241"/>
            <a:ext cx="7617311" cy="546837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CA" sz="2200" b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Conceptual Model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Objective: </a:t>
            </a:r>
            <a:r>
              <a:rPr lang="en-CA" sz="2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maximizing coverage </a:t>
            </a: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of shelter (demand) points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DV: no. of vehicles (# of drone, helicopter, truck), capacity of these vehicle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Vehicle level: </a:t>
            </a:r>
            <a:r>
              <a:rPr lang="en-CA" sz="22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x_ijk</a:t>
            </a: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, from where to where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Routing level: road selection (disrupted, non-disrupted routes)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Input parameters: packages.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Disrupted vs non-disrupted networks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Constraint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Travel each demand points only once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Capacity constraints: for each vehicle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Travelling distance: helicopter (max coverage), every vehicle (truck refuel), other practical limits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Time-window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31106" y="1036506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Math model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801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40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099"/>
            <a:ext cx="10515600" cy="915822"/>
          </a:xfrm>
        </p:spPr>
        <p:txBody>
          <a:bodyPr/>
          <a:lstStyle/>
          <a:p>
            <a:r>
              <a:rPr lang="en-US" b="1" dirty="0"/>
              <a:t>Web app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8742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Input</a:t>
            </a:r>
          </a:p>
          <a:p>
            <a:pPr lvl="1"/>
            <a:r>
              <a:rPr lang="en-US" dirty="0"/>
              <a:t>Availability (in warehouse) and capacity (of vehicles) </a:t>
            </a:r>
          </a:p>
          <a:p>
            <a:r>
              <a:rPr lang="en-US" dirty="0"/>
              <a:t>Output</a:t>
            </a:r>
          </a:p>
          <a:p>
            <a:pPr lvl="1"/>
            <a:r>
              <a:rPr lang="en-US" dirty="0"/>
              <a:t>A table</a:t>
            </a:r>
          </a:p>
          <a:p>
            <a:pPr lvl="1"/>
            <a:r>
              <a:rPr lang="en-US" dirty="0"/>
              <a:t>A GIS map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CA" sz="1400" b="1" u="sng" dirty="0">
                <a:solidFill>
                  <a:srgbClr val="6AAB73"/>
                </a:solidFill>
                <a:effectLst/>
              </a:rPr>
              <a:t>Reference data</a:t>
            </a:r>
          </a:p>
          <a:p>
            <a:r>
              <a:rPr lang="en-CA" sz="1400" dirty="0">
                <a:solidFill>
                  <a:srgbClr val="6AAB73"/>
                </a:solidFill>
                <a:effectLst/>
              </a:rPr>
              <a:t>25% coverage</a:t>
            </a:r>
            <a:br>
              <a:rPr lang="en-CA" sz="1400" dirty="0">
                <a:solidFill>
                  <a:srgbClr val="6AAB73"/>
                </a:solidFill>
                <a:effectLst/>
              </a:rPr>
            </a:br>
            <a:r>
              <a:rPr lang="en-CA" sz="1400" dirty="0">
                <a:solidFill>
                  <a:srgbClr val="6AAB73"/>
                </a:solidFill>
                <a:effectLst/>
              </a:rPr>
              <a:t>availability = {'W1': 1500, 'W2': 2000} </a:t>
            </a:r>
            <a:br>
              <a:rPr lang="en-CA" sz="1400" dirty="0">
                <a:solidFill>
                  <a:srgbClr val="6AAB73"/>
                </a:solidFill>
                <a:effectLst/>
              </a:rPr>
            </a:br>
            <a:r>
              <a:rPr lang="en-CA" sz="1400" dirty="0">
                <a:solidFill>
                  <a:srgbClr val="6AAB73"/>
                </a:solidFill>
                <a:effectLst/>
              </a:rPr>
              <a:t>capacities = {'D1': 1000, 'D2': 2000, 'T1': 1600, 'T2': 2000}</a:t>
            </a:r>
          </a:p>
          <a:p>
            <a:r>
              <a:rPr lang="en-CA" sz="1400" dirty="0">
                <a:solidFill>
                  <a:srgbClr val="6AAB73"/>
                </a:solidFill>
                <a:effectLst/>
              </a:rPr>
              <a:t>46% coverage</a:t>
            </a:r>
            <a:br>
              <a:rPr lang="en-CA" sz="1400" dirty="0">
                <a:solidFill>
                  <a:srgbClr val="6AAB73"/>
                </a:solidFill>
                <a:effectLst/>
              </a:rPr>
            </a:br>
            <a:r>
              <a:rPr lang="en-CA" sz="1400" dirty="0">
                <a:solidFill>
                  <a:srgbClr val="BCBEC4"/>
                </a:solidFill>
                <a:effectLst/>
              </a:rPr>
              <a:t>availability = {</a:t>
            </a:r>
            <a:r>
              <a:rPr lang="en-CA" sz="1400" dirty="0">
                <a:solidFill>
                  <a:srgbClr val="6AAB73"/>
                </a:solidFill>
                <a:effectLst/>
              </a:rPr>
              <a:t>'W1'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1500</a:t>
            </a:r>
            <a:r>
              <a:rPr lang="en-CA" sz="1400" dirty="0">
                <a:solidFill>
                  <a:srgbClr val="BCBEC4"/>
                </a:solidFill>
                <a:effectLst/>
              </a:rPr>
              <a:t>, </a:t>
            </a:r>
            <a:r>
              <a:rPr lang="en-CA" sz="1400" dirty="0">
                <a:solidFill>
                  <a:srgbClr val="6AAB73"/>
                </a:solidFill>
                <a:effectLst/>
              </a:rPr>
              <a:t>'W2'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20000</a:t>
            </a:r>
            <a:r>
              <a:rPr lang="en-CA" sz="1400" dirty="0">
                <a:solidFill>
                  <a:srgbClr val="BCBEC4"/>
                </a:solidFill>
                <a:effectLst/>
              </a:rPr>
              <a:t>} </a:t>
            </a:r>
            <a:br>
              <a:rPr lang="en-CA" sz="1400" dirty="0">
                <a:solidFill>
                  <a:srgbClr val="BCBEC4"/>
                </a:solidFill>
                <a:effectLst/>
              </a:rPr>
            </a:br>
            <a:r>
              <a:rPr lang="en-CA" sz="1400" dirty="0">
                <a:solidFill>
                  <a:srgbClr val="BCBEC4"/>
                </a:solidFill>
                <a:effectLst/>
              </a:rPr>
              <a:t>capacities = {</a:t>
            </a:r>
            <a:r>
              <a:rPr lang="en-CA" sz="1400" dirty="0">
                <a:solidFill>
                  <a:srgbClr val="6AAB73"/>
                </a:solidFill>
                <a:effectLst/>
              </a:rPr>
              <a:t>'D1'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1000</a:t>
            </a:r>
            <a:r>
              <a:rPr lang="en-CA" sz="1400" dirty="0">
                <a:solidFill>
                  <a:srgbClr val="BCBEC4"/>
                </a:solidFill>
                <a:effectLst/>
              </a:rPr>
              <a:t>, </a:t>
            </a:r>
            <a:r>
              <a:rPr lang="en-CA" sz="1400" dirty="0">
                <a:solidFill>
                  <a:srgbClr val="6AAB73"/>
                </a:solidFill>
                <a:effectLst/>
              </a:rPr>
              <a:t>'D2'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12000</a:t>
            </a:r>
            <a:r>
              <a:rPr lang="en-CA" sz="1400" dirty="0">
                <a:solidFill>
                  <a:srgbClr val="BCBEC4"/>
                </a:solidFill>
                <a:effectLst/>
              </a:rPr>
              <a:t>, </a:t>
            </a:r>
            <a:r>
              <a:rPr lang="en-CA" sz="1400" dirty="0">
                <a:solidFill>
                  <a:srgbClr val="6AAB73"/>
                </a:solidFill>
                <a:effectLst/>
              </a:rPr>
              <a:t>'T1'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1600</a:t>
            </a:r>
            <a:r>
              <a:rPr lang="en-CA" sz="1400" dirty="0">
                <a:solidFill>
                  <a:srgbClr val="BCBEC4"/>
                </a:solidFill>
                <a:effectLst/>
              </a:rPr>
              <a:t>, </a:t>
            </a:r>
            <a:r>
              <a:rPr lang="en-CA" sz="1400" dirty="0">
                <a:solidFill>
                  <a:srgbClr val="6AAB73"/>
                </a:solidFill>
                <a:effectLst/>
              </a:rPr>
              <a:t>'T2'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2000</a:t>
            </a:r>
            <a:r>
              <a:rPr lang="en-CA" sz="1400" dirty="0">
                <a:solidFill>
                  <a:srgbClr val="BCBEC4"/>
                </a:solidFill>
                <a:effectLst/>
              </a:rPr>
              <a:t>}</a:t>
            </a:r>
          </a:p>
          <a:p>
            <a:endParaRPr lang="en-US" sz="19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0" y="681037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u="sng" dirty="0">
                <a:solidFill>
                  <a:srgbClr val="FF0000"/>
                </a:solidFill>
              </a:rPr>
              <a:t>Main Task for now:</a:t>
            </a:r>
          </a:p>
          <a:p>
            <a:pPr marL="342900" indent="-342900">
              <a:buAutoNum type="arabicPeriod"/>
            </a:pPr>
            <a:r>
              <a:rPr lang="en-US" sz="2000" b="1" dirty="0"/>
              <a:t>Build the minimalistic online web app (anyone can input these two inputs, and get the GIS map)</a:t>
            </a:r>
          </a:p>
          <a:p>
            <a:pPr marL="342900" indent="-342900">
              <a:buAutoNum type="arabicPeriod"/>
            </a:pPr>
            <a:r>
              <a:rPr lang="en-US" sz="2000" b="1" dirty="0"/>
              <a:t>Edges of the map should be roads of GIS graph, not straight line, add an animation if possible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B84E48-4E5E-D02A-C55E-4FE633286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83097"/>
            <a:ext cx="5328062" cy="397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577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94E4F-9419-566F-05AB-1FC4257D45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cs typeface="Times New Roman" panose="02020603050405020304" pitchFamily="18" charset="0"/>
              </a:rPr>
              <a:t>Dataset 1 (</a:t>
            </a:r>
            <a:r>
              <a:rPr lang="en-CA" sz="2200" b="1" kern="0" dirty="0">
                <a:solidFill>
                  <a:srgbClr val="FF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Wu et al., 2024</a:t>
            </a:r>
            <a:r>
              <a:rPr lang="en-US" dirty="0">
                <a:cs typeface="Times New Roman" panose="02020603050405020304" pitchFamily="18" charset="0"/>
              </a:rPr>
              <a:t>):</a:t>
            </a:r>
          </a:p>
          <a:p>
            <a:pPr lvl="1"/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B89F07-4B5A-38CF-385E-105B5C32E0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cs typeface="Times New Roman" panose="02020603050405020304" pitchFamily="18" charset="0"/>
              </a:rPr>
              <a:t>Dataset 2 </a:t>
            </a:r>
            <a:r>
              <a:rPr lang="en-CA" sz="2800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(US Arctic emergency response related VRP): summary of the dataset+</a:t>
            </a:r>
            <a:r>
              <a:rPr lang="en-CA" dirty="0">
                <a:effectLst/>
                <a:cs typeface="Times New Roman" panose="02020603050405020304" pitchFamily="18" charset="0"/>
              </a:rPr>
              <a:t> </a:t>
            </a:r>
            <a:endParaRPr lang="en-US" dirty="0"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748519-F544-BFAB-54B3-A6ECA0411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05683-6D57-E976-C88C-D5C4490A8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4464314-BEBC-2E4A-E678-414B065EB18B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Computational Result: Dataset</a:t>
            </a:r>
          </a:p>
        </p:txBody>
      </p:sp>
    </p:spTree>
    <p:extLst>
      <p:ext uri="{BB962C8B-B14F-4D97-AF65-F5344CB8AC3E}">
        <p14:creationId xmlns:p14="http://schemas.microsoft.com/office/powerpoint/2010/main" val="14854084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4A64B-63FA-9510-C594-A04B6F591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1875"/>
            <a:ext cx="12192000" cy="878774"/>
          </a:xfrm>
        </p:spPr>
        <p:txBody>
          <a:bodyPr/>
          <a:lstStyle/>
          <a:p>
            <a:pPr algn="ctr"/>
            <a:r>
              <a:rPr lang="en-US" b="1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94E4F-9419-566F-05AB-1FC4257D45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>
                <a:cs typeface="Times New Roman" panose="02020603050405020304" pitchFamily="18" charset="0"/>
              </a:rPr>
              <a:t>Modeling: Python/</a:t>
            </a:r>
            <a:r>
              <a:rPr lang="en-CA" dirty="0" err="1">
                <a:cs typeface="Times New Roman" panose="02020603050405020304" pitchFamily="18" charset="0"/>
              </a:rPr>
              <a:t>Pyomo</a:t>
            </a:r>
            <a:endParaRPr lang="en-CA" dirty="0">
              <a:cs typeface="Times New Roman" panose="02020603050405020304" pitchFamily="18" charset="0"/>
            </a:endParaRPr>
          </a:p>
          <a:p>
            <a:r>
              <a:rPr lang="en-CA" dirty="0">
                <a:cs typeface="Times New Roman" panose="02020603050405020304" pitchFamily="18" charset="0"/>
              </a:rPr>
              <a:t>Solver: CPLEX/Gurobi</a:t>
            </a:r>
          </a:p>
          <a:p>
            <a:r>
              <a:rPr lang="en-CA" dirty="0">
                <a:cs typeface="Times New Roman" panose="02020603050405020304" pitchFamily="18" charset="0"/>
              </a:rPr>
              <a:t>Simulation: </a:t>
            </a:r>
            <a:r>
              <a:rPr lang="en-CA" dirty="0" err="1">
                <a:cs typeface="Times New Roman" panose="02020603050405020304" pitchFamily="18" charset="0"/>
              </a:rPr>
              <a:t>AnyLogic</a:t>
            </a:r>
            <a:endParaRPr lang="en-CA" dirty="0">
              <a:cs typeface="Times New Roman" panose="02020603050405020304" pitchFamily="18" charset="0"/>
            </a:endParaRPr>
          </a:p>
          <a:p>
            <a:r>
              <a:rPr lang="en-CA" dirty="0">
                <a:cs typeface="Times New Roman" panose="02020603050405020304" pitchFamily="18" charset="0"/>
              </a:rPr>
              <a:t>Versioning: </a:t>
            </a:r>
            <a:r>
              <a:rPr lang="en-CA" dirty="0" err="1">
                <a:cs typeface="Times New Roman" panose="02020603050405020304" pitchFamily="18" charset="0"/>
              </a:rPr>
              <a:t>Github</a:t>
            </a:r>
            <a:endParaRPr lang="en-CA" dirty="0">
              <a:cs typeface="Times New Roman" panose="02020603050405020304" pitchFamily="18" charset="0"/>
            </a:endParaRPr>
          </a:p>
          <a:p>
            <a:r>
              <a:rPr lang="en-CA" dirty="0">
                <a:cs typeface="Times New Roman" panose="02020603050405020304" pitchFamily="18" charset="0"/>
              </a:rPr>
              <a:t>Packaging: Docker &amp; </a:t>
            </a:r>
            <a:r>
              <a:rPr lang="en-CA" dirty="0" err="1">
                <a:cs typeface="Times New Roman" panose="02020603050405020304" pitchFamily="18" charset="0"/>
              </a:rPr>
              <a:t>Streamlit</a:t>
            </a: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B89F07-4B5A-38CF-385E-105B5C32E0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748519-F544-BFAB-54B3-A6ECA0411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05683-6D57-E976-C88C-D5C4490A8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7AD79-D850-EDF0-26C8-EFCA8CA33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95D99-167C-2D54-22F0-95F5461D1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now, we are focusing on Case Study 1. So, you can skip next few slides and concentrate from </a:t>
            </a:r>
            <a:r>
              <a:rPr lang="en-US" dirty="0">
                <a:hlinkClick r:id="rId2" action="ppaction://hlinksldjump"/>
              </a:rPr>
              <a:t>Slides 08</a:t>
            </a:r>
            <a:r>
              <a:rPr lang="en-US" dirty="0"/>
              <a:t>-14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3EA694-C232-0971-550C-97976BD2E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08489-DCF6-7BF0-3C03-ECD5C9AD6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93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n abstract design with lines and financial symbols">
            <a:extLst>
              <a:ext uri="{FF2B5EF4-FFF2-40B4-BE49-F238E27FC236}">
                <a16:creationId xmlns:a16="http://schemas.microsoft.com/office/drawing/2014/main" id="{2AC0AECE-5779-5E54-CD2E-65B9D6B7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672" r="3564"/>
          <a:stretch/>
        </p:blipFill>
        <p:spPr>
          <a:xfrm>
            <a:off x="1" y="10"/>
            <a:ext cx="9048996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7A54CDB-2BE8-778A-2381-59E2B1C4523E}"/>
              </a:ext>
            </a:extLst>
          </p:cNvPr>
          <p:cNvSpPr txBox="1">
            <a:spLocks/>
          </p:cNvSpPr>
          <p:nvPr/>
        </p:nvSpPr>
        <p:spPr>
          <a:xfrm>
            <a:off x="6923314" y="0"/>
            <a:ext cx="4430485" cy="997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Research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18652-F853-5245-0125-3F821A2B6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3320" y="1615044"/>
            <a:ext cx="4240480" cy="45619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Introduction</a:t>
            </a:r>
          </a:p>
          <a:p>
            <a:pPr lvl="1"/>
            <a:r>
              <a:rPr lang="en-US" dirty="0"/>
              <a:t>Background</a:t>
            </a:r>
          </a:p>
          <a:p>
            <a:pPr lvl="1"/>
            <a:r>
              <a:rPr lang="en-US" dirty="0"/>
              <a:t>RQ</a:t>
            </a:r>
          </a:p>
          <a:p>
            <a:r>
              <a:rPr lang="en-US" sz="2400" dirty="0"/>
              <a:t>Method</a:t>
            </a:r>
          </a:p>
          <a:p>
            <a:pPr lvl="1"/>
            <a:r>
              <a:rPr lang="en-US" dirty="0"/>
              <a:t>Proposed methodology</a:t>
            </a:r>
          </a:p>
          <a:p>
            <a:pPr lvl="1"/>
            <a:r>
              <a:rPr lang="en-US" dirty="0"/>
              <a:t>Solution algorithm</a:t>
            </a:r>
          </a:p>
          <a:p>
            <a:r>
              <a:rPr lang="en-US" sz="2400" dirty="0"/>
              <a:t>Computational Result</a:t>
            </a:r>
          </a:p>
          <a:p>
            <a:r>
              <a:rPr lang="en-US" sz="2400" dirty="0"/>
              <a:t>Discussion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6EB6C-D225-40C0-BCF3-B54C45162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AFA0A-088C-732B-99E7-959ABA5FB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5D697F6-4FEB-C34A-8465-88CCE6FC5B2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4592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E2B81F-566C-0E8D-3189-284317DC53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696" y="1599994"/>
            <a:ext cx="6453249" cy="4351338"/>
          </a:xfrm>
        </p:spPr>
        <p:txBody>
          <a:bodyPr>
            <a:normAutofit fontScale="77500" lnSpcReduction="20000"/>
          </a:bodyPr>
          <a:lstStyle/>
          <a:p>
            <a:r>
              <a:rPr lang="en-CA" dirty="0">
                <a:cs typeface="Times New Roman" panose="02020603050405020304" pitchFamily="18" charset="0"/>
              </a:rPr>
              <a:t>Last-mile delivery is the most time-consuming and costly part of the supply chain, making its optimization crucial for competitive advantage.</a:t>
            </a:r>
          </a:p>
          <a:p>
            <a:r>
              <a:rPr lang="en-CA" dirty="0">
                <a:cs typeface="Times New Roman" panose="02020603050405020304" pitchFamily="18" charset="0"/>
              </a:rPr>
              <a:t>To meet rising e-commerce demands, logistics companies are turning to innovative solutions like drone delivery to improve efficiency.</a:t>
            </a:r>
          </a:p>
          <a:p>
            <a:r>
              <a:rPr lang="en-CA" dirty="0">
                <a:cs typeface="Times New Roman" panose="02020603050405020304" pitchFamily="18" charset="0"/>
              </a:rPr>
              <a:t>This paper addresses the challenges of optimizing large-scale last-mile drone delivery by using a column generation approach to solve the Vehicle Routing Problem with Drone (VRP-D).</a:t>
            </a:r>
          </a:p>
          <a:p>
            <a:r>
              <a:rPr lang="en-CA" dirty="0">
                <a:cs typeface="Times New Roman" panose="02020603050405020304" pitchFamily="18" charset="0"/>
              </a:rPr>
              <a:t>Extensive experiments show that the proposed method improves delivery efficiency and reduces costs, offering valuable insights for optimizing last-mile logistics with advanced technologies.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91D287-CA4C-3875-9C98-F59AA4C1C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B1634E-F791-F238-2B3A-E8BF806A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Delivery Drones: Transforming Logistics and Last-Mile Delivery - Technology  Innovators Magazine">
            <a:extLst>
              <a:ext uri="{FF2B5EF4-FFF2-40B4-BE49-F238E27FC236}">
                <a16:creationId xmlns:a16="http://schemas.microsoft.com/office/drawing/2014/main" id="{3DD1B720-65A5-C48A-FCC2-B1E2EEE47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487" y="2095705"/>
            <a:ext cx="4891467" cy="326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54AA6F0-30E6-85F8-3756-EA1C774AC4E4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Background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954573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93B08-7B88-1AF0-9C18-7775B8D6E0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89795"/>
            <a:ext cx="6286995" cy="5280375"/>
          </a:xfrm>
        </p:spPr>
        <p:txBody>
          <a:bodyPr>
            <a:noAutofit/>
          </a:bodyPr>
          <a:lstStyle/>
          <a:p>
            <a:pPr marL="0" lvl="0" indent="0" algn="just">
              <a:buSzPts val="1200"/>
              <a:buNone/>
            </a:pPr>
            <a:r>
              <a:rPr lang="en-CA" sz="2200" b="1" u="sng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Model itself</a:t>
            </a:r>
            <a:endParaRPr lang="en-CA" sz="2200" b="1" u="sng" kern="100" dirty="0"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457200" lvl="0" indent="-457200" algn="just">
              <a:buSzPts val="1200"/>
              <a:buFont typeface="+mj-lt"/>
              <a:buAutoNum type="arabicPeriod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novel mathematical models can be developed to incorporate multi-modal transportation (e.g., combining trucks, drones, bikes) into the VRP for last-mile delivery?</a:t>
            </a:r>
            <a:endParaRPr lang="en-CA" sz="2200" kern="100" dirty="0"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457200" lvl="0" indent="-457200" algn="just">
              <a:buSzPts val="1200"/>
              <a:buFont typeface="+mj-lt"/>
              <a:buAutoNum type="arabicPeriod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How can models for drones be adapted to handle dynamic, real-time conditions, such as sudden changes in delivery locations, or unexpected drone failures?</a:t>
            </a:r>
          </a:p>
          <a:p>
            <a:pPr marL="0" lvl="0" indent="0" algn="just">
              <a:buSzPts val="1200"/>
              <a:buNone/>
            </a:pPr>
            <a:r>
              <a:rPr lang="en-CA" sz="2200" b="1" u="sng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Solution algorithm</a:t>
            </a:r>
            <a:endParaRPr lang="en-CA" sz="2200" u="sng" kern="100" dirty="0">
              <a:effectLst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457200" lvl="0" indent="-457200" algn="just">
              <a:buFont typeface="+mj-lt"/>
              <a:buAutoNum type="arabicPeriod" startAt="3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How can the pricing problem in column generation be optimized to generate routes more effectively for last-mile delivery?</a:t>
            </a:r>
          </a:p>
          <a:p>
            <a:pPr marL="457200" lvl="0" indent="-457200" algn="just">
              <a:buFont typeface="+mj-lt"/>
              <a:buAutoNum type="arabicPeriod" startAt="3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How can heuristics or metaheuristics be integrated with column generation to improve solution quality for last-mile delivery optimization?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338D31-A835-9059-A04E-4AA6BD8FD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9632" y="1075976"/>
            <a:ext cx="4114801" cy="4766684"/>
          </a:xfrm>
        </p:spPr>
        <p:txBody>
          <a:bodyPr>
            <a:normAutofit fontScale="70000" lnSpcReduction="20000"/>
          </a:bodyPr>
          <a:lstStyle/>
          <a:p>
            <a:pPr marL="0" lvl="0" indent="0" algn="just">
              <a:buSzPts val="1200"/>
              <a:buNone/>
            </a:pPr>
            <a:r>
              <a:rPr lang="en-CA" sz="2800" b="1" u="sng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Sensitivity</a:t>
            </a:r>
            <a:endParaRPr lang="en-CA" sz="2800" u="sng" kern="100" dirty="0">
              <a:effectLst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514350" lvl="0" indent="-514350" algn="just">
              <a:buSzPts val="1200"/>
              <a:buFont typeface="+mj-lt"/>
              <a:buAutoNum type="arabicPeriod" startAt="5"/>
            </a:pPr>
            <a:r>
              <a:rPr lang="en-CA" sz="28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are the impacts of various problem parameters (e.g., number of customers, geographic distribution) on the performance of VRP models for last-mile delivery?</a:t>
            </a:r>
          </a:p>
          <a:p>
            <a:pPr marL="514350" lvl="0" indent="-514350" algn="just">
              <a:buSzPts val="1200"/>
              <a:buFont typeface="+mj-lt"/>
              <a:buAutoNum type="arabicPeriod" startAt="5"/>
            </a:pPr>
            <a:r>
              <a:rPr lang="en-CA" sz="28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are the trade-offs between solution quality and computational time when using heuristic-based column generation?</a:t>
            </a:r>
          </a:p>
          <a:p>
            <a:pPr marL="514350" lvl="0" indent="-514350" algn="just">
              <a:buSzPts val="1200"/>
              <a:buFont typeface="+mj-lt"/>
              <a:buAutoNum type="arabicPeriod" startAt="5"/>
            </a:pPr>
            <a:r>
              <a:rPr lang="en-CA" sz="28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are the impacts of varying problem parameters (e.g., number of deliveries, geographic distribution) on the performance of VRP algorithms in drone delivery?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A25779-1109-C56D-C272-E5263E238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7E000-94A4-1830-EF11-8D7E65CA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DD250BE-31D4-DFB3-C907-4887BC2D2344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Research Questions </a:t>
            </a:r>
          </a:p>
        </p:txBody>
      </p:sp>
    </p:spTree>
    <p:extLst>
      <p:ext uri="{BB962C8B-B14F-4D97-AF65-F5344CB8AC3E}">
        <p14:creationId xmlns:p14="http://schemas.microsoft.com/office/powerpoint/2010/main" val="4129741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17795DD-BBBD-2C2D-92E2-A274ADF89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0145" y="787912"/>
            <a:ext cx="7491518" cy="549592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18609-5878-DA84-5987-46CF20BDA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E31466-A8EC-B2D9-EDC9-595FC5AE0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400EAA-081F-743F-7080-861B5D38F2F8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Proposed Method</a:t>
            </a:r>
          </a:p>
        </p:txBody>
      </p:sp>
    </p:spTree>
    <p:extLst>
      <p:ext uri="{BB962C8B-B14F-4D97-AF65-F5344CB8AC3E}">
        <p14:creationId xmlns:p14="http://schemas.microsoft.com/office/powerpoint/2010/main" val="3899144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62C43-E8DE-66F3-781F-E8E458F8E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 Generation ++</a:t>
            </a:r>
          </a:p>
          <a:p>
            <a:r>
              <a:rPr lang="en-US" dirty="0"/>
              <a:t>Relevance to large-scale optimization??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0230C9-52FD-6C20-2B78-7626DDDA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36670-BD28-145E-582E-4866B6760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7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F31A4DC-C070-0E0C-426A-7B90CC53ECFC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Solution algorithm</a:t>
            </a:r>
          </a:p>
        </p:txBody>
      </p:sp>
    </p:spTree>
    <p:extLst>
      <p:ext uri="{BB962C8B-B14F-4D97-AF65-F5344CB8AC3E}">
        <p14:creationId xmlns:p14="http://schemas.microsoft.com/office/powerpoint/2010/main" val="1275567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EC35DA74-99DF-609A-4CB0-4EE5AC3CE6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379" r="23010" b="102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E901BB6-2B43-9CA4-A67E-E937EF10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79" y="1122363"/>
            <a:ext cx="8492839" cy="320413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b="1" u="sng" dirty="0">
                <a:solidFill>
                  <a:schemeClr val="bg1"/>
                </a:solidFill>
              </a:rPr>
              <a:t>Case study 1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b="1" dirty="0">
                <a:solidFill>
                  <a:schemeClr val="bg1"/>
                </a:solidFill>
              </a:rPr>
              <a:t>Optimizing emergency responses: developing operations research tools for Flood response in Bangladesh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2ADD34-BA88-0F74-F6B1-57163D3C6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33A713-50B5-FC82-C414-2F125AC60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2321" y="6356350"/>
            <a:ext cx="28090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kern="120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62BFE-BADF-A5D7-3127-E573F6A17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5D697F6-4FEB-C34A-8465-88CCE6FC5B21}" type="slidenum">
              <a:rPr lang="en-US">
                <a:solidFill>
                  <a:schemeClr val="bg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8</a:t>
            </a:fld>
            <a:endParaRPr lang="en-US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50552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we can maximize the coverage of shelter points given:</a:t>
            </a:r>
          </a:p>
          <a:p>
            <a:pPr lvl="1"/>
            <a:r>
              <a:rPr lang="en-US" dirty="0"/>
              <a:t>Disrupted road network</a:t>
            </a:r>
          </a:p>
          <a:p>
            <a:pPr lvl="1"/>
            <a:r>
              <a:rPr lang="en-US" dirty="0"/>
              <a:t>Resource constraints</a:t>
            </a:r>
          </a:p>
          <a:p>
            <a:pPr lvl="1"/>
            <a:r>
              <a:rPr lang="en-US" dirty="0"/>
              <a:t>Limited capacity of vehicles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Coverage: delivering reliefs from warehouse to shelters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27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tantia-Franklin Gothic Book">
      <a:majorFont>
        <a:latin typeface="Constantia" panose="02030602050306030303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927</Words>
  <Application>Microsoft Macintosh PowerPoint</Application>
  <PresentationFormat>Widescreen</PresentationFormat>
  <Paragraphs>136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Constantia</vt:lpstr>
      <vt:lpstr>Franklin Gothic Book</vt:lpstr>
      <vt:lpstr>Times New Roman</vt:lpstr>
      <vt:lpstr>Office Theme</vt:lpstr>
      <vt:lpstr>Large-Scale Optimization of Last-Mile Drone Delivery Network: Column Generation to Solve a VRP-D Optimizing emergency responses: developing operations research tools for Flood response in Bangladesh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Case study 1 Optimizing emergency responses: developing operations research tools for Flood response in Bangladesh</vt:lpstr>
      <vt:lpstr>Problem Statement</vt:lpstr>
      <vt:lpstr>Data</vt:lpstr>
      <vt:lpstr>Data Exploration</vt:lpstr>
      <vt:lpstr>Feni</vt:lpstr>
      <vt:lpstr>Optimization model (VRP’s variant) </vt:lpstr>
      <vt:lpstr>Results</vt:lpstr>
      <vt:lpstr>Web app</vt:lpstr>
      <vt:lpstr>PowerPoint Presentation</vt:lpstr>
      <vt:lpstr>Implementation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Last mile delivery</dc:title>
  <dc:creator>Tanmoy Das</dc:creator>
  <cp:lastModifiedBy>Tanmoy Das</cp:lastModifiedBy>
  <cp:revision>53</cp:revision>
  <dcterms:created xsi:type="dcterms:W3CDTF">2024-08-03T06:17:05Z</dcterms:created>
  <dcterms:modified xsi:type="dcterms:W3CDTF">2024-09-09T00:13:47Z</dcterms:modified>
</cp:coreProperties>
</file>

<file path=docProps/thumbnail.jpeg>
</file>